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6" r:id="rId5"/>
    <p:sldId id="268" r:id="rId6"/>
    <p:sldId id="267" r:id="rId7"/>
    <p:sldId id="261" r:id="rId8"/>
    <p:sldId id="265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25C61-C389-24E0-9D77-45D9F1999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AF2F1C-E29D-D798-9D68-004753C49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3B39-A705-D890-5A71-6F1F516A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36835-468E-BD44-D3EE-8BF0103CA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82529-F3DE-4525-578E-153D51C36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4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6FE76-11EC-7C50-D843-2D5C641D1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1D7882-A3A5-2AF2-B69F-8FF699FCB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17206-CDE5-1FAB-AF35-E29A45718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886F7-437C-1071-41F1-EC2C230E8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68C56-A31B-AAF9-9F4B-BD788E3CC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7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08CB29-B67C-98AA-54DA-CC0ADB06FD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D2E97-5037-53AF-C704-5C0B3B725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C26C8-AD54-9C58-8F0E-E84E741B2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B0F05-50DC-6071-1866-A2E361435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4B617-3660-5B7F-841A-099938C77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59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C54AE-2136-A625-5C91-292C3B1D8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B5C5F-7658-115A-6494-3D4635186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B912-F70E-FCFB-3862-CDD772B52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8DDE9-E562-C3DC-7F0A-0E265E411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60B48-C192-07C0-259A-D4B10F944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1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6FD98-61D9-E520-18CA-E1DBFC180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3A66E-52C9-F44F-64D9-A204ADEDC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1EFA0-B164-0546-6790-FAD63D66D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E30AA-6D77-BAEB-FB48-32A975659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474E4-0A38-A065-A691-596CF7C1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76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FD4E6-D766-125F-7CE1-AC34E4DD3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24DFC-1A92-2554-783F-E51F97FEB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0B3128-821A-042A-8E42-DFEAA26F8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19AD9-6EEB-4C09-B435-51F03E34D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29C21-B4E2-3F6E-E577-62DB47B4C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8CF9F-5193-3511-2FF6-B1C49470B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106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2196-8495-67F9-31D1-B48D0AE7A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AFEEA-0A8A-C6AA-D09B-B8B91594A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6E60-4184-B510-0F31-ABD2784AB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384B8F-C985-798B-9C5D-356A42AAC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549D4E-E7E6-6770-DCA9-10F5FEA61F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B3928-1147-DFF4-6679-4CF667A32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02087-91C1-44F9-0A45-D01545B6F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F0255E-AA29-A34A-D1B0-E8CCE00D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69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AEA22-65A6-5A97-397D-8E08720E1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036F6-EADC-A5F1-72FF-C78DF17A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A444B-B9C0-C4DF-2EDD-9E5281A6E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72E29-EAEF-A827-38AC-AE6E207D7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47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64A258-4797-1539-8CAC-9688BCDC2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21C2B-963E-CA39-5FB1-09980FCEC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11642-597E-8E38-E086-C7198F972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96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AFED9-BB3B-B900-0DD1-5515436C5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B540-C40A-A370-113A-ED2F1E3BA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A1978-FF5B-89B4-22FC-7240A3C8E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95322-55AE-7D23-E398-DC598AAC2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3CEE-74B9-6006-B226-35627EE02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C90ED-4B9B-21D8-EA72-FEFB9D209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842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6D2EE-6BBC-3068-2DB1-B733B073F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A9167-0915-8DA8-4A63-695403192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BDB96-851C-D193-5B04-BB80BE601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E05A2-5D87-5134-8CF4-92FCB723D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4E0A5-F84A-D507-93C9-4C6EB61F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BD081-37AE-2636-6413-0C174852F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4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F6F5E-D91B-4770-8611-AC405FF88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3614D-80AF-DD6A-E0A5-92352725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B4429-FDAD-1CD7-2D39-F29704F6D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9293-D98B-48BD-8A37-FC7B1F3878E1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DAEC5-1205-618A-837B-4FBA09176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E2D78-0836-D71A-4AD9-3A084587EF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8BE12-4E26-40E0-B0A3-15B971A57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9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oi.org/10.1109/ieem.2018.8607284" TargetMode="Externa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doi.org/10.1016/j.future.2020.05.009" TargetMode="External"/><Relationship Id="rId5" Type="http://schemas.openxmlformats.org/officeDocument/2006/relationships/hyperlink" Target="https://patents.justia.com/patent/10594487" TargetMode="External"/><Relationship Id="rId4" Type="http://schemas.openxmlformats.org/officeDocument/2006/relationships/hyperlink" Target="https://hackernoon.com/ethereum-gasless-metatransactions-by-using-eip-71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A8C64A-3055-657F-A2EF-7AA90718F49D}"/>
              </a:ext>
            </a:extLst>
          </p:cNvPr>
          <p:cNvSpPr txBox="1"/>
          <p:nvPr/>
        </p:nvSpPr>
        <p:spPr>
          <a:xfrm>
            <a:off x="1793422" y="908189"/>
            <a:ext cx="86051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Gasless On-Chain Password Manager with Recovery Mechanism: A Comparative Analysis Across EVM-Based Platforms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F45C3-748A-A9D8-6EF1-9E869DADD01D}"/>
              </a:ext>
            </a:extLst>
          </p:cNvPr>
          <p:cNvSpPr txBox="1"/>
          <p:nvPr/>
        </p:nvSpPr>
        <p:spPr>
          <a:xfrm>
            <a:off x="3418114" y="1931436"/>
            <a:ext cx="53557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Team: 16</a:t>
            </a:r>
            <a:br>
              <a:rPr lang="en-US" dirty="0"/>
            </a:br>
            <a:r>
              <a:rPr lang="en-US" dirty="0"/>
              <a:t>Members: Sania </a:t>
            </a:r>
            <a:r>
              <a:rPr lang="en-US" dirty="0" err="1"/>
              <a:t>Azhmee</a:t>
            </a:r>
            <a:r>
              <a:rPr lang="en-US" dirty="0"/>
              <a:t> Bhuiyan (23266033)</a:t>
            </a:r>
          </a:p>
          <a:p>
            <a:pPr algn="ctr"/>
            <a:r>
              <a:rPr lang="en-US" sz="1800" i="0" dirty="0" err="1">
                <a:effectLst/>
              </a:rPr>
              <a:t>Syead</a:t>
            </a:r>
            <a:r>
              <a:rPr lang="en-US" sz="1800" i="0" dirty="0">
                <a:effectLst/>
              </a:rPr>
              <a:t> Tanvir Islam </a:t>
            </a:r>
            <a:r>
              <a:rPr lang="en-US" sz="1800" i="0" dirty="0" err="1">
                <a:effectLst/>
              </a:rPr>
              <a:t>Movin</a:t>
            </a:r>
            <a:r>
              <a:rPr lang="en-US" sz="1800" i="0" dirty="0">
                <a:effectLst/>
              </a:rPr>
              <a:t> (23266009)</a:t>
            </a:r>
            <a:br>
              <a:rPr lang="en-US" sz="1800" i="0" dirty="0">
                <a:effectLst/>
              </a:rPr>
            </a:br>
            <a:endParaRPr lang="en-US" sz="1800" i="0" dirty="0">
              <a:effectLst/>
            </a:endParaRPr>
          </a:p>
          <a:p>
            <a:pPr algn="ctr"/>
            <a:r>
              <a:rPr lang="en-US" sz="1800" i="0" dirty="0">
                <a:effectLst/>
              </a:rPr>
              <a:t>CSE 707: Parallel and Distributed Systems</a:t>
            </a:r>
            <a:br>
              <a:rPr lang="en-US" sz="1800" i="0" dirty="0">
                <a:effectLst/>
              </a:rPr>
            </a:b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Instructor: Annajiat Alim Rasel</a:t>
            </a:r>
            <a:br>
              <a:rPr lang="en-US" sz="1800" i="0" dirty="0">
                <a:effectLst/>
              </a:rPr>
            </a:br>
            <a:r>
              <a:rPr lang="en-US" sz="1800" i="0" dirty="0">
                <a:effectLst/>
              </a:rPr>
              <a:t>RA: Md </a:t>
            </a:r>
            <a:r>
              <a:rPr lang="en-US" sz="1800" i="0" dirty="0" err="1">
                <a:effectLst/>
              </a:rPr>
              <a:t>Humaion</a:t>
            </a:r>
            <a:r>
              <a:rPr lang="en-US" sz="1800" i="0" dirty="0">
                <a:effectLst/>
              </a:rPr>
              <a:t> Kabir Mehedi</a:t>
            </a:r>
            <a:endParaRPr lang="en-US" dirty="0"/>
          </a:p>
          <a:p>
            <a:pPr algn="ctr"/>
            <a:r>
              <a:rPr lang="en-US" dirty="0"/>
              <a:t>	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B51DEE-C9BB-7BDF-130C-B83D16B521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8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37"/>
    </mc:Choice>
    <mc:Fallback>
      <p:transition spd="slow" advTm="21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AD30A-F6E3-6F2C-7C94-B977F7F82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929" y="2174260"/>
            <a:ext cx="3202858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783114-E94A-E389-632A-0ED325271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120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59"/>
    </mc:Choice>
    <mc:Fallback>
      <p:transition spd="slow" advTm="9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372D1A-0C31-0DA8-DA67-0554ACBE2D1A}"/>
              </a:ext>
            </a:extLst>
          </p:cNvPr>
          <p:cNvSpPr txBox="1"/>
          <p:nvPr/>
        </p:nvSpPr>
        <p:spPr>
          <a:xfrm>
            <a:off x="1436915" y="755779"/>
            <a:ext cx="6624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Introduction: Defining the 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CAFB02-1870-9BD7-3D44-A0F33CA50E0D}"/>
              </a:ext>
            </a:extLst>
          </p:cNvPr>
          <p:cNvSpPr txBox="1"/>
          <p:nvPr/>
        </p:nvSpPr>
        <p:spPr>
          <a:xfrm>
            <a:off x="1436915" y="1509728"/>
            <a:ext cx="9311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effectLst/>
                <a:latin typeface="Söhne"/>
              </a:rPr>
              <a:t>Password managers are mostly centralized</a:t>
            </a:r>
            <a:br>
              <a:rPr lang="en-US" sz="2000" b="1" i="0" dirty="0">
                <a:effectLst/>
                <a:latin typeface="Söhne"/>
              </a:rPr>
            </a:br>
            <a:r>
              <a:rPr lang="en-US" sz="2000" b="0" i="0" dirty="0">
                <a:effectLst/>
                <a:latin typeface="Söhne"/>
              </a:rPr>
              <a:t>Centralized password managers pose security risks due to a single point of failure, making them vulnerable to cyberattacks and breaches.</a:t>
            </a:r>
            <a:endParaRPr lang="en-US" sz="2000" dirty="0"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Evidently encryption are taken into account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Despite encryption measures, these systems are susceptible to vulnerabilities like bugs and insider threats.</a:t>
            </a:r>
          </a:p>
          <a:p>
            <a:pPr algn="l"/>
            <a:endParaRPr lang="en-US" sz="2000" dirty="0">
              <a:latin typeface="Söhne"/>
            </a:endParaRPr>
          </a:p>
          <a:p>
            <a:pPr algn="l"/>
            <a:r>
              <a:rPr lang="en-US" sz="2000" b="1" i="0" dirty="0">
                <a:effectLst/>
                <a:latin typeface="Söhne"/>
              </a:rPr>
              <a:t>Further issue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Users face reliance on service providers for maintenance, raising concerns about accessibility, privacy, and dependency, highlighting the need for secure and decentralized alternatives.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44D1E8-5A2C-9DEF-020F-D76753B2B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904"/>
    </mc:Choice>
    <mc:Fallback>
      <p:transition spd="slow" advTm="107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51FF5E-3D6E-15F5-3328-1FD5F0D7DF0F}"/>
              </a:ext>
            </a:extLst>
          </p:cNvPr>
          <p:cNvSpPr txBox="1"/>
          <p:nvPr/>
        </p:nvSpPr>
        <p:spPr>
          <a:xfrm>
            <a:off x="1536829" y="1097149"/>
            <a:ext cx="9118341" cy="357020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/>
            <a:endParaRPr lang="en-US" b="1" i="0" dirty="0">
              <a:effectLst/>
              <a:latin typeface="Söhne"/>
            </a:endParaRPr>
          </a:p>
          <a:p>
            <a:pPr algn="ctr"/>
            <a:r>
              <a:rPr lang="en-US" sz="2400" b="1" i="0" dirty="0">
                <a:effectLst/>
                <a:latin typeface="Söhne"/>
              </a:rPr>
              <a:t>Proposed Ideas/Plans</a:t>
            </a:r>
          </a:p>
          <a:p>
            <a:pPr algn="ctr"/>
            <a:endParaRPr lang="en-US" sz="2400" b="1" i="0" dirty="0"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Implementation of Gasless Transactions</a:t>
            </a:r>
            <a:r>
              <a:rPr lang="en-US" sz="2000" b="0" i="0" dirty="0">
                <a:effectLst/>
              </a:rPr>
              <a:t>: Explain the use of EIP-712 protocol to facilitate user-side transactions without gas fees.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Enhanced Security through Encryption</a:t>
            </a:r>
            <a:r>
              <a:rPr lang="en-US" sz="2000" b="0" i="0" dirty="0">
                <a:effectLst/>
              </a:rPr>
              <a:t>: Describe plans to use AES-256 encryption combined with Falcon, a quantum-resistant algorithm.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Key Management Strategy</a:t>
            </a:r>
            <a:r>
              <a:rPr lang="en-US" sz="2000" b="0" i="0" dirty="0">
                <a:effectLst/>
              </a:rPr>
              <a:t>: Detail the approach for managing encryption keys on user devices, ensuring secure communication.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</a:rPr>
              <a:t>Integration of Web2 and Web3</a:t>
            </a:r>
            <a:r>
              <a:rPr lang="en-US" sz="2000" b="0" i="0" dirty="0">
                <a:effectLst/>
              </a:rPr>
              <a:t>: Outline the plan to combine traditional Web2 interfaces with Web3 blockchain technology for a comprehensive solution.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00DB03C-C97B-9AA0-BA52-6233153AC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57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02"/>
    </mc:Choice>
    <mc:Fallback>
      <p:transition spd="slow" advTm="76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35412-80FD-1ABB-7B51-920A2279039F}"/>
              </a:ext>
            </a:extLst>
          </p:cNvPr>
          <p:cNvSpPr txBox="1"/>
          <p:nvPr/>
        </p:nvSpPr>
        <p:spPr>
          <a:xfrm>
            <a:off x="875071" y="46211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Related 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63932-4B9B-2697-ECFC-E635E6E56E5A}"/>
              </a:ext>
            </a:extLst>
          </p:cNvPr>
          <p:cNvSpPr txBox="1"/>
          <p:nvPr/>
        </p:nvSpPr>
        <p:spPr>
          <a:xfrm>
            <a:off x="953728" y="1055375"/>
            <a:ext cx="1101212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1] C.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Luevanos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 et al.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Focus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Analysis of three centralized password managers (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Passbolt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, Padlock,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Encryptr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), examining features, encryption methods, and vulnerabilities.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Pros and Cons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Comparison between open-sourced and closed-sourced password managers regarding code transparency, security audits, user trust, and attack resistance.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Contribution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Guidelines for creating a more secure password manager.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Does not explore decentralized password managers.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2] N Jain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Concept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Blockchain-powered password manager with AES-256-CBC encryption.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Structure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Backend blockchain network and frontend web application.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Functionality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Stores and retrieves credentials on the blockchain using proof of 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Omits discussion on transaction fees for storing passwords.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3] C. -H. Liao et al.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Innovation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BIMAC, a decentralized identity management and access control framework specific to banking ecosystems.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Features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Utilizes smart contracts, stateless authentication, and self-sovereign identity.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Comparison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Claims more reliability, security, and convenience than other systems.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Focused on banking services, challenging to repurpose for general use.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D38B31-687E-8D33-B933-8ABFA2E03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82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605"/>
    </mc:Choice>
    <mc:Fallback>
      <p:transition spd="slow" advTm="265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6B726D-825F-B775-30C4-FD5FF84343AB}"/>
              </a:ext>
            </a:extLst>
          </p:cNvPr>
          <p:cNvSpPr txBox="1"/>
          <p:nvPr/>
        </p:nvSpPr>
        <p:spPr>
          <a:xfrm>
            <a:off x="875071" y="46211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Related 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3373F4-6430-345F-A188-4739D7A6B6B5}"/>
              </a:ext>
            </a:extLst>
          </p:cNvPr>
          <p:cNvSpPr txBox="1"/>
          <p:nvPr/>
        </p:nvSpPr>
        <p:spPr>
          <a:xfrm>
            <a:off x="707923" y="1192862"/>
            <a:ext cx="967494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4] A. Debbie et al.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System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Monitors and validates passwords across domains using blockchain.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Components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Password monitor agent, password hash generator, and password history chain.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Functionality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Prevents password reuse across accounts.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Does not alleviate the need for users to memorize passwords.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5] I. A. Mohammed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Focus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Application of identity and access management in blockchain, particularly Ethereum.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Techniques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Hashing, proof-of-work, smart contracts, self-sovereign identity.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System Design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Users register identities on the blockchain using public-private key pairs.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No discussion on transaction costs on the blockchain.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6] D. Hao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Study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Analyzes IND-PW and UNE-PW for password authentication in blockchain.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Findings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IND-PW unachievable with password-only authentication, common methods insufficient for UNE-PW.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Assumes ideal conditions for theoretical analysis.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8D9009-5982-3350-0130-C60FA52FD0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656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292"/>
    </mc:Choice>
    <mc:Fallback>
      <p:transition spd="slow" advTm="120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65524-D463-BDBC-D6EB-73750AE81F54}"/>
              </a:ext>
            </a:extLst>
          </p:cNvPr>
          <p:cNvSpPr txBox="1"/>
          <p:nvPr/>
        </p:nvSpPr>
        <p:spPr>
          <a:xfrm>
            <a:off x="875071" y="46211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Related 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AD7430-2C3A-F3BE-F9DD-E32E2A58F408}"/>
              </a:ext>
            </a:extLst>
          </p:cNvPr>
          <p:cNvSpPr txBox="1"/>
          <p:nvPr/>
        </p:nvSpPr>
        <p:spPr>
          <a:xfrm>
            <a:off x="358877" y="923781"/>
            <a:ext cx="1147424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7] D.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Tse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Innovation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Password-keeping system using blockchain with AES-128 symmetric and asymmetric key encryption.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Functionality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Encrypts passwords for storage on blockchain, retrievable by the user's Master Private Key.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Comparison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Similar approach to our work but uses AES-128, while ours uses AES-256 and includes quantum-resistant cryptography and gasless transactions.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[Paper 8] Y. Lou et al.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Concept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MH-PBKDF2, a memory-hard password hashing scheme for blockchain-based CPS.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Goal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Enhance security against parallel computing attacks and improve system efficiency.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Focuses mainly on memory-hardness, potentially overlooking other security aspects.</a:t>
            </a:r>
          </a:p>
          <a:p>
            <a:pPr algn="l"/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[</a:t>
            </a:r>
            <a:r>
              <a:rPr lang="en-US" b="1" dirty="0">
                <a:solidFill>
                  <a:srgbClr val="374151"/>
                </a:solidFill>
                <a:latin typeface="Söhne"/>
              </a:rPr>
              <a:t>Paper 9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] A. </a:t>
            </a:r>
            <a:r>
              <a:rPr lang="en-US" b="1" i="0" dirty="0" err="1">
                <a:solidFill>
                  <a:srgbClr val="374151"/>
                </a:solidFill>
                <a:effectLst/>
                <a:latin typeface="Söhne"/>
              </a:rPr>
              <a:t>Catalfamo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 et al.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Innovation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MBB-OTP protocol combining microservices architecture and blockchain for authentication.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Components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Authentication Microservice, OTP Generation Microservice, and Sender Microservice.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Challenges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Complex implementation, potential scalability issues, and reliance on blockchain robustness.</a:t>
            </a:r>
          </a:p>
          <a:p>
            <a:pPr algn="l"/>
            <a:r>
              <a:rPr lang="en-US" b="1" dirty="0">
                <a:solidFill>
                  <a:srgbClr val="374151"/>
                </a:solidFill>
                <a:latin typeface="Söhne"/>
              </a:rPr>
              <a:t>[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Paper 10] Zhuang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Innovation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Key recovery system using password-protected secret sharing in a permissioned blockchain.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Focus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Quantum-resistant cryptography and enhanced security.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Limitation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: Complexity and potential overhead in implementing PPSS, scalability challenges, and reliance on blockchain infrastructure.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F227BBC-DBC1-F97A-E93D-9694BB6BB4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40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642"/>
    </mc:Choice>
    <mc:Fallback>
      <p:transition spd="slow" advTm="308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CEC6CF-4748-41B3-5E73-10B7BA8DDFFD}"/>
              </a:ext>
            </a:extLst>
          </p:cNvPr>
          <p:cNvSpPr txBox="1"/>
          <p:nvPr/>
        </p:nvSpPr>
        <p:spPr>
          <a:xfrm>
            <a:off x="1368879" y="705177"/>
            <a:ext cx="9454242" cy="54476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i="0" dirty="0">
                <a:effectLst/>
              </a:rPr>
              <a:t>Potential Challenges</a:t>
            </a:r>
            <a:endParaRPr lang="en-US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Security Concerns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Blockchain's encryption and immutability strengths.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Risks in smart contracts, decentralized storage, and encryption.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Gas Costs and Scalability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Impact of gas fees on usability.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Scalability challenges during high network usage.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User Experience and Adoption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Balancing security with user convenience.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Challenges in creating a seamless password management experience.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Recovery Mechanisms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Designing effective recovery in a decentralized environment.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Balancing accessibility with protection against unauthorized recovery.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Interoperability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Challenges in ensuring compatibility across blockchain networks.</a:t>
            </a:r>
            <a:endParaRPr lang="en-US" sz="2000" dirty="0">
              <a:cs typeface="Calibri" panose="020F050202020403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i="0" dirty="0">
              <a:effectLst/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F7FDB3D-9BEB-FA85-B630-DB0D0935C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45"/>
    </mc:Choice>
    <mc:Fallback>
      <p:transition spd="slow" advTm="79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ABB0D7-FCBD-A7EB-7850-C218CD3B918E}"/>
              </a:ext>
            </a:extLst>
          </p:cNvPr>
          <p:cNvSpPr txBox="1"/>
          <p:nvPr/>
        </p:nvSpPr>
        <p:spPr>
          <a:xfrm>
            <a:off x="1446246" y="709642"/>
            <a:ext cx="9227974" cy="56938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400" b="1" u="sng" dirty="0"/>
              <a:t>Conclusion and overall summary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  </a:t>
            </a:r>
            <a:r>
              <a:rPr lang="en-US" sz="2400" dirty="0">
                <a:ea typeface="+mn-lt"/>
                <a:cs typeface="+mn-lt"/>
              </a:rPr>
              <a:t>Addressing Digital Identity Challenge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Successfully managed </a:t>
            </a:r>
            <a:r>
              <a:rPr lang="en-US" sz="2000" b="0" i="0" dirty="0">
                <a:effectLst/>
                <a:ea typeface="+mn-lt"/>
                <a:cs typeface="+mn-lt"/>
              </a:rPr>
              <a:t>multiple digital identities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Recognized</a:t>
            </a:r>
            <a:r>
              <a:rPr lang="en-US" sz="2000" b="0" i="0" dirty="0">
                <a:effectLst/>
                <a:ea typeface="+mn-lt"/>
                <a:cs typeface="+mn-lt"/>
              </a:rPr>
              <a:t> the </a:t>
            </a:r>
            <a:r>
              <a:rPr lang="en-US" sz="2000" dirty="0">
                <a:ea typeface="+mn-lt"/>
                <a:cs typeface="+mn-lt"/>
              </a:rPr>
              <a:t>need for </a:t>
            </a:r>
            <a:r>
              <a:rPr lang="en-US" sz="2000" b="0" i="0" dirty="0">
                <a:effectLst/>
                <a:ea typeface="+mn-lt"/>
                <a:cs typeface="+mn-lt"/>
              </a:rPr>
              <a:t>complex passwords for security.</a:t>
            </a:r>
            <a:endParaRPr lang="en-US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Vulnerabilities in Centralized Managers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Centralized </a:t>
            </a:r>
            <a:r>
              <a:rPr lang="en-US" sz="2000" b="0" i="0" dirty="0">
                <a:effectLst/>
                <a:ea typeface="+mn-lt"/>
                <a:cs typeface="+mn-lt"/>
              </a:rPr>
              <a:t>password managers vulnerable to </a:t>
            </a:r>
            <a:r>
              <a:rPr lang="en-US" sz="2000" dirty="0">
                <a:ea typeface="+mn-lt"/>
                <a:cs typeface="+mn-lt"/>
              </a:rPr>
              <a:t>cyber-attacks.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Single</a:t>
            </a:r>
            <a:r>
              <a:rPr lang="en-US" sz="2000" b="0" i="0" dirty="0">
                <a:effectLst/>
                <a:ea typeface="+mn-lt"/>
                <a:cs typeface="+mn-lt"/>
              </a:rPr>
              <a:t> point of failure</a:t>
            </a:r>
            <a:r>
              <a:rPr lang="en-US" sz="2000" dirty="0">
                <a:ea typeface="+mn-lt"/>
                <a:cs typeface="+mn-lt"/>
              </a:rPr>
              <a:t> poses a significant risk.</a:t>
            </a:r>
            <a:endParaRPr lang="en-US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Issues with Blockchain-Based Managers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Blockchain-based managers </a:t>
            </a:r>
            <a:r>
              <a:rPr lang="en-US" sz="2000" b="0" i="0" dirty="0">
                <a:effectLst/>
                <a:ea typeface="+mn-lt"/>
                <a:cs typeface="+mn-lt"/>
              </a:rPr>
              <a:t>face </a:t>
            </a:r>
            <a:r>
              <a:rPr lang="en-US" sz="2000" dirty="0">
                <a:ea typeface="+mn-lt"/>
                <a:cs typeface="+mn-lt"/>
              </a:rPr>
              <a:t>challenges </a:t>
            </a:r>
            <a:r>
              <a:rPr lang="en-US" sz="2000" b="0" i="0" dirty="0">
                <a:effectLst/>
                <a:ea typeface="+mn-lt"/>
                <a:cs typeface="+mn-lt"/>
              </a:rPr>
              <a:t>with gas fees and scalability.</a:t>
            </a:r>
            <a:endParaRPr lang="en-US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Decentralized Solution Highlights.</a:t>
            </a:r>
            <a:endParaRPr lang="en-US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Secure</a:t>
            </a:r>
            <a:r>
              <a:rPr lang="en-US" sz="2400" b="0" i="0" dirty="0">
                <a:effectLst/>
                <a:ea typeface="+mn-lt"/>
                <a:cs typeface="+mn-lt"/>
              </a:rPr>
              <a:t>, decentralized password storage</a:t>
            </a:r>
            <a:r>
              <a:rPr lang="en-US" sz="2400" dirty="0">
                <a:ea typeface="+mn-lt"/>
                <a:cs typeface="+mn-lt"/>
              </a:rPr>
              <a:t>:</a:t>
            </a:r>
            <a:endParaRPr lang="en-US" sz="2000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Robust</a:t>
            </a:r>
            <a:r>
              <a:rPr lang="en-US" sz="2000" b="0" i="0" dirty="0">
                <a:effectLst/>
                <a:ea typeface="+mn-lt"/>
                <a:cs typeface="+mn-lt"/>
              </a:rPr>
              <a:t> recovery mechanism</a:t>
            </a:r>
            <a:r>
              <a:rPr lang="en-US" sz="2000" dirty="0">
                <a:ea typeface="+mn-lt"/>
                <a:cs typeface="+mn-lt"/>
              </a:rPr>
              <a:t> for </a:t>
            </a:r>
            <a:r>
              <a:rPr lang="en-US" sz="2000" b="0" i="0" dirty="0">
                <a:effectLst/>
                <a:ea typeface="+mn-lt"/>
                <a:cs typeface="+mn-lt"/>
              </a:rPr>
              <a:t>seamless access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Avoids reliance</a:t>
            </a:r>
            <a:r>
              <a:rPr lang="en-US" sz="2000" b="0" i="0" dirty="0">
                <a:effectLst/>
                <a:ea typeface="+mn-lt"/>
                <a:cs typeface="+mn-lt"/>
              </a:rPr>
              <a:t> on a single service provider.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0" i="0" dirty="0">
                <a:effectLst/>
                <a:ea typeface="+mn-lt"/>
                <a:cs typeface="+mn-lt"/>
              </a:rPr>
              <a:t>Comparative </a:t>
            </a:r>
            <a:r>
              <a:rPr lang="en-US" sz="2400" dirty="0">
                <a:ea typeface="+mn-lt"/>
                <a:cs typeface="+mn-lt"/>
              </a:rPr>
              <a:t>Analysis</a:t>
            </a:r>
            <a:r>
              <a:rPr lang="en-US" sz="2000" dirty="0">
                <a:ea typeface="+mn-lt"/>
                <a:cs typeface="+mn-lt"/>
              </a:rPr>
              <a:t>: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Conducted a comparative </a:t>
            </a:r>
            <a:r>
              <a:rPr lang="en-US" sz="2000" b="0" i="0" dirty="0">
                <a:effectLst/>
                <a:ea typeface="+mn-lt"/>
                <a:cs typeface="+mn-lt"/>
              </a:rPr>
              <a:t>analysis on EVM-compatible platforms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Demonstrated</a:t>
            </a:r>
            <a:r>
              <a:rPr lang="en-US" sz="2000" b="0" i="0" dirty="0">
                <a:effectLst/>
                <a:ea typeface="+mn-lt"/>
                <a:cs typeface="+mn-lt"/>
              </a:rPr>
              <a:t> the solution's performance and effectiveness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cs typeface="Calibri" panose="020F0502020204030204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9B44E4-63F7-931E-6302-F7B76C583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08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57"/>
    </mc:Choice>
    <mc:Fallback>
      <p:transition spd="slow" advTm="26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68E1-91D6-35CF-DEA2-2C715980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7C191-5502-C7DA-E641-5EAAA23FD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03" y="1491328"/>
            <a:ext cx="10773697" cy="4351338"/>
          </a:xfrm>
        </p:spPr>
        <p:txBody>
          <a:bodyPr>
            <a:normAutofit fontScale="47500" lnSpcReduction="20000"/>
          </a:bodyPr>
          <a:lstStyle/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[1] Ethereum Gasless Meta-transactions by Using EIP-712,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https://hackernoon.com/ethereum-gasless-metatransactions-by-using-eip-712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[2] C.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Luevanos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J.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Elizarraras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K. Hirschi and J. -h. Yeh, "Analysis on the Security and Use of Password Managers," 2017 18th International Conference on Parallel and Distributed Computing, Applications and Technologies (PDCAT), Taipei, Taiwan, 2017, pp. 17-24.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[3] N. Jain, “Transparent and secure password storing mechanism using blockchain”, International Research Journal of Modernization in Engineering Technology and Science, vol. 04, no. 06, 2022.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[4] C. -H. Liao, X. -Q. Guan, J. -H. Cheng, S. -M. Yuan, Blockchain-based identity management and access control framework for open banking ecosystem, Future Generation Computer Systems, vol. 135, pp. 450-466, 2022.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[5] A. Debbie, A. Howard., L. Su, L. Yu, Password management and verification with a blockchain.  2020,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5"/>
              </a:rPr>
              <a:t>https://patents.justia.com/patent/10594487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[6] I. A. Mohammed, "IDENTITY &amp; ACCESS MANAGEMENT SYSTEM BASED ON BLOCKCHAIN", IDENTITY, vol. 8, no. 6, 2021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[7] Huang, X., &amp; Zhang, Y. (2020, November 1).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Indistinguishability and </a:t>
            </a:r>
            <a:r>
              <a:rPr lang="en-US" sz="18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unextractablility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of password-based authentication in blockchain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Future Generation Computer Systems.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https://doi.org/10.1016/j.future.2020.05.009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[8]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Tse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D., Huang, K., Bin, C., &amp; Liang, K. (2018, December 1).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Robust Password-keeping System Using Block-chain Technology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hlinkClick r:id="rId7"/>
              </a:rPr>
              <a:t>https://doi.org/10.1109/ieem.2018.8607284</a:t>
            </a:r>
            <a:endParaRPr lang="en-US" dirty="0"/>
          </a:p>
          <a:p>
            <a:pPr marL="0" indent="0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[9] Luo, Y., Su, Z., Zheng, W., Chen, Z., Wang, F., Zhang, Z., &amp; Chen, J. (2021, March 8).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Novel Memory-hard Password Hashing Scheme for Blockchain-based Cyber-physical Systems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ACM Transactions on Internet Technology. https://doi.org/10.1145/3408310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[10]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Catalfamo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A., Ruggeri, A.,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Celesti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A., Fazio, M., &amp;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Villari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M. (2021, September 5).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Microservices and Blockchain Based One Time Password (MBB-OTP) Protocol for Security-Enhanced Authentication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2021 IEEE Symposium on Computers and Communications (ISCC). https://doi.org/10.1109/iscc53001.2021.9631479</a:t>
            </a:r>
            <a:endParaRPr lang="en-US" b="0" dirty="0">
              <a:effectLst/>
            </a:endParaRPr>
          </a:p>
          <a:p>
            <a:pPr marL="0" indent="0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[11] Zhuang, C., Dai, Q., &amp; Zhang, Y. (2022, January 1). </a:t>
            </a:r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BCPPT: A blockchain-based privacy-preserving and traceability identity management scheme for intellectual property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Peer-to-Peer Networking and Applications. https://doi.org/10.1007/s12083-021-01277-1</a:t>
            </a:r>
            <a:endParaRPr lang="en-US" b="0" dirty="0">
              <a:effectLst/>
            </a:endParaRP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462BA5B-A039-01DE-6FE4-D2E1DEB6E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45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5"/>
    </mc:Choice>
    <mc:Fallback>
      <p:transition spd="slow" advTm="9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1504</Words>
  <Application>Microsoft Office PowerPoint</Application>
  <PresentationFormat>Widescreen</PresentationFormat>
  <Paragraphs>114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saniaazhmee@outlook.com</dc:creator>
  <cp:lastModifiedBy>saniaazhmee@outlook.com</cp:lastModifiedBy>
  <cp:revision>2</cp:revision>
  <dcterms:created xsi:type="dcterms:W3CDTF">2023-12-09T14:40:28Z</dcterms:created>
  <dcterms:modified xsi:type="dcterms:W3CDTF">2023-12-09T16:56:01Z</dcterms:modified>
</cp:coreProperties>
</file>

<file path=docProps/thumbnail.jpeg>
</file>